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6"/>
  </p:notesMasterIdLst>
  <p:sldIdLst>
    <p:sldId id="269" r:id="rId2"/>
    <p:sldId id="270" r:id="rId3"/>
    <p:sldId id="287" r:id="rId4"/>
    <p:sldId id="288" r:id="rId5"/>
    <p:sldId id="289" r:id="rId6"/>
    <p:sldId id="290" r:id="rId7"/>
    <p:sldId id="272" r:id="rId8"/>
    <p:sldId id="278" r:id="rId9"/>
    <p:sldId id="286" r:id="rId10"/>
    <p:sldId id="281" r:id="rId11"/>
    <p:sldId id="283" r:id="rId12"/>
    <p:sldId id="284" r:id="rId13"/>
    <p:sldId id="285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641" y="659781"/>
            <a:ext cx="8825659" cy="706964"/>
          </a:xfrm>
        </p:spPr>
        <p:txBody>
          <a:bodyPr/>
          <a:lstStyle/>
          <a:p>
            <a:r>
              <a:rPr lang="en-US" dirty="0"/>
              <a:t>Chemistry – Feb 26,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/>
              <a:t>Do Now –</a:t>
            </a:r>
          </a:p>
          <a:p>
            <a:pPr lvl="1"/>
            <a:r>
              <a:rPr lang="en-US" b="1" dirty="0"/>
              <a:t>Last Polyatomic quiz as a class</a:t>
            </a:r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Today’s Objective –</a:t>
            </a:r>
          </a:p>
          <a:p>
            <a:pPr lvl="1"/>
            <a:r>
              <a:rPr lang="en-US" b="1" dirty="0"/>
              <a:t>All Compounds Identification</a:t>
            </a:r>
          </a:p>
          <a:p>
            <a:pPr lvl="1"/>
            <a:r>
              <a:rPr lang="en-US" b="1" dirty="0"/>
              <a:t>Covalent compound nomenclature</a:t>
            </a:r>
          </a:p>
          <a:p>
            <a:pPr lvl="1"/>
            <a:r>
              <a:rPr lang="en-US" b="1" dirty="0"/>
              <a:t>Acid nomenclature</a:t>
            </a:r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79102" y="3193366"/>
            <a:ext cx="3101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Get out Ionic Compounds Worksheet for HMK Check</a:t>
            </a:r>
          </a:p>
        </p:txBody>
      </p:sp>
    </p:spTree>
    <p:extLst>
      <p:ext uri="{BB962C8B-B14F-4D97-AF65-F5344CB8AC3E}">
        <p14:creationId xmlns:p14="http://schemas.microsoft.com/office/powerpoint/2010/main" val="3079953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Acids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Acids are </a:t>
            </a:r>
            <a:r>
              <a:rPr lang="en-US" b="1" u="sng" dirty="0"/>
              <a:t>molecular compounds </a:t>
            </a:r>
            <a:r>
              <a:rPr lang="en-US" b="1" dirty="0"/>
              <a:t>containing H that forms H</a:t>
            </a:r>
            <a:r>
              <a:rPr lang="en-US" b="1" baseline="30000" dirty="0"/>
              <a:t>+ </a:t>
            </a:r>
            <a:r>
              <a:rPr lang="en-US" b="1" dirty="0"/>
              <a:t>ion and an anion when dissolved in water.</a:t>
            </a:r>
          </a:p>
          <a:p>
            <a:r>
              <a:rPr lang="en-US" b="1" dirty="0"/>
              <a:t>Binary acids have only two elements, Hydrogen and a nonmetal.</a:t>
            </a:r>
          </a:p>
          <a:p>
            <a:r>
              <a:rPr lang="en-US" b="1" dirty="0"/>
              <a:t>Named as </a:t>
            </a:r>
            <a:r>
              <a:rPr lang="en-US" b="1" i="1" dirty="0" err="1"/>
              <a:t>hydro</a:t>
            </a:r>
            <a:r>
              <a:rPr lang="en-US" b="1" dirty="0" err="1"/>
              <a:t>nonmetal</a:t>
            </a:r>
            <a:r>
              <a:rPr lang="en-US" b="1" i="1" dirty="0" err="1"/>
              <a:t>ic</a:t>
            </a:r>
            <a:r>
              <a:rPr lang="en-US" b="1" dirty="0"/>
              <a:t> acid</a:t>
            </a:r>
            <a:endParaRPr lang="en-US" b="1" i="1" dirty="0"/>
          </a:p>
        </p:txBody>
      </p:sp>
      <p:pic>
        <p:nvPicPr>
          <p:cNvPr id="4" name="Picture 3" descr="05_Pg144_UnFig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730" y="1471768"/>
            <a:ext cx="4928315" cy="1020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510740"/>
              </p:ext>
            </p:extLst>
          </p:nvPr>
        </p:nvGraphicFramePr>
        <p:xfrm>
          <a:off x="1748665" y="4428784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9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1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hydrochloric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HBr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hydroiodic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CN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hydrosulfuric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Se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hydrophosphoric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073662" y="3098994"/>
            <a:ext cx="2672862" cy="1066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792308" y="3098994"/>
            <a:ext cx="3291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Special cases:</a:t>
            </a:r>
          </a:p>
          <a:p>
            <a:r>
              <a:rPr lang="en-US" b="1" dirty="0"/>
              <a:t>H</a:t>
            </a:r>
            <a:r>
              <a:rPr lang="en-US" b="1" baseline="-25000" dirty="0"/>
              <a:t>2</a:t>
            </a:r>
            <a:r>
              <a:rPr lang="en-US" b="1" dirty="0"/>
              <a:t>O = water</a:t>
            </a:r>
          </a:p>
          <a:p>
            <a:r>
              <a:rPr lang="en-US" b="1" dirty="0"/>
              <a:t>H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r>
              <a:rPr lang="en-US" b="1" baseline="-25000" dirty="0"/>
              <a:t>2</a:t>
            </a:r>
            <a:r>
              <a:rPr lang="en-US" b="1" dirty="0"/>
              <a:t> = hydrogen peroxide</a:t>
            </a:r>
          </a:p>
        </p:txBody>
      </p:sp>
    </p:spTree>
    <p:extLst>
      <p:ext uri="{BB962C8B-B14F-4D97-AF65-F5344CB8AC3E}">
        <p14:creationId xmlns:p14="http://schemas.microsoft.com/office/powerpoint/2010/main" val="2120217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Oxyacids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Acids formed with polyatomic ions containing oxygen</a:t>
            </a:r>
          </a:p>
          <a:p>
            <a:r>
              <a:rPr lang="en-US" b="1" dirty="0"/>
              <a:t>Polyatomic ions end in either –</a:t>
            </a:r>
            <a:r>
              <a:rPr lang="en-US" b="1" i="1" dirty="0"/>
              <a:t>ate </a:t>
            </a:r>
            <a:r>
              <a:rPr lang="en-US" b="1" dirty="0"/>
              <a:t>or –</a:t>
            </a:r>
            <a:r>
              <a:rPr lang="en-US" b="1" i="1" dirty="0" err="1"/>
              <a:t>ite</a:t>
            </a:r>
            <a:endParaRPr lang="en-US" b="1" i="1" dirty="0"/>
          </a:p>
          <a:p>
            <a:r>
              <a:rPr lang="en-US" b="1" dirty="0"/>
              <a:t>-</a:t>
            </a:r>
            <a:r>
              <a:rPr lang="en-US" b="1" i="1" dirty="0"/>
              <a:t>ate </a:t>
            </a:r>
            <a:r>
              <a:rPr lang="en-US" b="1" dirty="0"/>
              <a:t>ion based acids are named using oxyanion–</a:t>
            </a:r>
            <a:r>
              <a:rPr lang="en-US" b="1" i="1" dirty="0" err="1"/>
              <a:t>ic</a:t>
            </a:r>
            <a:r>
              <a:rPr lang="en-US" b="1" dirty="0"/>
              <a:t> acid</a:t>
            </a:r>
          </a:p>
          <a:p>
            <a:r>
              <a:rPr lang="en-US" b="1" dirty="0"/>
              <a:t>-</a:t>
            </a:r>
            <a:r>
              <a:rPr lang="en-US" b="1" i="1" dirty="0" err="1"/>
              <a:t>ite</a:t>
            </a:r>
            <a:r>
              <a:rPr lang="en-US" b="1" i="1" dirty="0"/>
              <a:t> </a:t>
            </a:r>
            <a:r>
              <a:rPr lang="en-US" b="1" dirty="0"/>
              <a:t>ion based acids are named using oxyanion–</a:t>
            </a:r>
            <a:r>
              <a:rPr lang="en-US" b="1" i="1" dirty="0" err="1"/>
              <a:t>ous</a:t>
            </a:r>
            <a:r>
              <a:rPr lang="en-US" b="1" dirty="0"/>
              <a:t> acid</a:t>
            </a:r>
          </a:p>
        </p:txBody>
      </p:sp>
      <p:pic>
        <p:nvPicPr>
          <p:cNvPr id="4" name="Picture 3" descr="05_Pg145_UnFigure_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689" y="1394630"/>
            <a:ext cx="3278299" cy="896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 descr="05_Pg145_UnFigure_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8789" y="1371682"/>
            <a:ext cx="3674772" cy="942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073598"/>
              </p:ext>
            </p:extLst>
          </p:nvPr>
        </p:nvGraphicFramePr>
        <p:xfrm>
          <a:off x="1748665" y="4428784"/>
          <a:ext cx="8490039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9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5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7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sulfuric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hypochlorous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acid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HNO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nitrous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acid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HBrO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phosphoric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HIO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950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Inorganic Naming Rules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940124"/>
              </p:ext>
            </p:extLst>
          </p:nvPr>
        </p:nvGraphicFramePr>
        <p:xfrm>
          <a:off x="838200" y="2611236"/>
          <a:ext cx="10515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Naming Rule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Type 1 Binary</a:t>
                      </a:r>
                      <a:r>
                        <a:rPr lang="en-US" sz="2000" b="1" baseline="0" dirty="0"/>
                        <a:t> ionic – one type of ion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metal </a:t>
                      </a:r>
                      <a:r>
                        <a:rPr lang="en-US" sz="2000" b="1" dirty="0" err="1"/>
                        <a:t>nonmetal</a:t>
                      </a:r>
                      <a:r>
                        <a:rPr lang="en-US" sz="2000" b="1" i="1" dirty="0" err="1"/>
                        <a:t>ide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Type 2</a:t>
                      </a:r>
                      <a:r>
                        <a:rPr lang="en-US" sz="2000" b="1" baseline="0" dirty="0"/>
                        <a:t> </a:t>
                      </a:r>
                      <a:r>
                        <a:rPr lang="en-US" sz="2000" b="1" dirty="0"/>
                        <a:t>Binary ionic – multiple</a:t>
                      </a:r>
                      <a:r>
                        <a:rPr lang="en-US" sz="2000" b="1" baseline="0" dirty="0"/>
                        <a:t> ions form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metal (roman numeral) </a:t>
                      </a:r>
                      <a:r>
                        <a:rPr lang="en-US" sz="2000" b="1" dirty="0" err="1"/>
                        <a:t>nonmetal</a:t>
                      </a:r>
                      <a:r>
                        <a:rPr lang="en-US" sz="2000" b="1" i="1" dirty="0" err="1"/>
                        <a:t>ide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Polyatomic</a:t>
                      </a:r>
                      <a:r>
                        <a:rPr lang="en-US" sz="2000" b="1" baseline="0" dirty="0"/>
                        <a:t> ionic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cation anion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Molecular (two</a:t>
                      </a:r>
                      <a:r>
                        <a:rPr lang="en-US" sz="2000" b="1" baseline="0" dirty="0"/>
                        <a:t> nonmetals)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#</a:t>
                      </a:r>
                      <a:r>
                        <a:rPr lang="en-US" sz="2000" b="1" i="1" dirty="0" err="1"/>
                        <a:t>prefix</a:t>
                      </a:r>
                      <a:r>
                        <a:rPr lang="en-US" sz="2000" b="1" dirty="0" err="1"/>
                        <a:t>Aelement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b="1" i="1" dirty="0"/>
                        <a:t>#</a:t>
                      </a:r>
                      <a:r>
                        <a:rPr lang="en-US" sz="2000" b="1" i="1" dirty="0" err="1"/>
                        <a:t>prefix</a:t>
                      </a:r>
                      <a:r>
                        <a:rPr lang="en-US" sz="2000" b="1" dirty="0" err="1"/>
                        <a:t>Belement</a:t>
                      </a:r>
                      <a:r>
                        <a:rPr lang="en-US" sz="2000" b="1" i="1" dirty="0" err="1"/>
                        <a:t>ide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Binary acids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1" dirty="0" err="1"/>
                        <a:t>hydro</a:t>
                      </a:r>
                      <a:r>
                        <a:rPr lang="en-US" sz="2000" b="1" dirty="0" err="1"/>
                        <a:t>nonmetal</a:t>
                      </a:r>
                      <a:r>
                        <a:rPr lang="en-US" sz="2000" b="1" i="1" dirty="0" err="1"/>
                        <a:t>ic</a:t>
                      </a:r>
                      <a:r>
                        <a:rPr lang="en-US" sz="2000" b="1" dirty="0"/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Oxyacid from –ate 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oxyanion–</a:t>
                      </a:r>
                      <a:r>
                        <a:rPr lang="en-US" sz="2000" b="1" i="1" dirty="0" err="1"/>
                        <a:t>ic</a:t>
                      </a:r>
                      <a:r>
                        <a:rPr lang="en-US" sz="2000" b="1" dirty="0"/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Oxyacid from –</a:t>
                      </a:r>
                      <a:r>
                        <a:rPr lang="en-US" sz="2000" b="1" dirty="0" err="1"/>
                        <a:t>ite</a:t>
                      </a:r>
                      <a:r>
                        <a:rPr lang="en-US" sz="2000" b="1" dirty="0"/>
                        <a:t> 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oxyanion–</a:t>
                      </a:r>
                      <a:r>
                        <a:rPr lang="en-US" sz="2000" b="1" i="1" dirty="0" err="1"/>
                        <a:t>ous</a:t>
                      </a:r>
                      <a:r>
                        <a:rPr lang="en-US" sz="2000" b="1" dirty="0"/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521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15" y="467232"/>
            <a:ext cx="8761413" cy="70696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Mixed Practice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435138"/>
              </p:ext>
            </p:extLst>
          </p:nvPr>
        </p:nvGraphicFramePr>
        <p:xfrm>
          <a:off x="979322" y="1944197"/>
          <a:ext cx="10392178" cy="457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6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6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Name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Formula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hypobromous acid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KCl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nitrogen dioxide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HCl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calcium sulfate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Ba(CN)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nitric acid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Zn(C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2000" b="1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2000" b="1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2000" b="1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lithium selenide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I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F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nickel (II) chloride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H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PO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solidFill>
                            <a:sysClr val="windowText" lastClr="000000"/>
                          </a:solidFill>
                          <a:effectLst/>
                        </a:rPr>
                        <a:t>hydrosulfuric</a:t>
                      </a: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 acid 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Cu</a:t>
                      </a:r>
                      <a:r>
                        <a:rPr lang="en-US" sz="20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O 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513" marR="4351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633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Exit Slip: </a:t>
            </a:r>
          </a:p>
          <a:p>
            <a:r>
              <a:rPr lang="en-US" b="1" dirty="0"/>
              <a:t>1) Name     N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r>
              <a:rPr lang="en-US" b="1" baseline="-25000" dirty="0"/>
              <a:t>5</a:t>
            </a:r>
          </a:p>
          <a:p>
            <a:r>
              <a:rPr lang="en-US" b="1" dirty="0"/>
              <a:t>2) Write the formula for      bromic acid.</a:t>
            </a:r>
          </a:p>
          <a:p>
            <a:pPr marL="1371600" lvl="3" indent="0">
              <a:buNone/>
            </a:pPr>
            <a:endParaRPr lang="en-US" b="1" baseline="-25000" dirty="0"/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/>
              <a:t>All Compounds Nomenclature Worksheet </a:t>
            </a:r>
          </a:p>
          <a:p>
            <a:r>
              <a:rPr lang="en-US" b="1" dirty="0"/>
              <a:t>What’s Next?  (How to prepare for the next day)</a:t>
            </a:r>
          </a:p>
          <a:p>
            <a:pPr lvl="1"/>
            <a:r>
              <a:rPr lang="en-US" b="1" dirty="0"/>
              <a:t>Read Holt p159-175</a:t>
            </a:r>
          </a:p>
          <a:p>
            <a:pPr lvl="1"/>
            <a:r>
              <a:rPr lang="en-US" b="1" u="sng" dirty="0"/>
              <a:t>Mixed Nomenclature quiz on Monday.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Feb 26, 2020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Objective –</a:t>
            </a:r>
          </a:p>
          <a:p>
            <a:pPr lvl="1"/>
            <a:r>
              <a:rPr lang="en-US" b="1" dirty="0"/>
              <a:t>All Compounds Identification</a:t>
            </a:r>
          </a:p>
          <a:p>
            <a:pPr lvl="1"/>
            <a:r>
              <a:rPr lang="en-US" b="1" dirty="0"/>
              <a:t>Covalent compound nomenclature</a:t>
            </a:r>
          </a:p>
          <a:p>
            <a:pPr lvl="1"/>
            <a:r>
              <a:rPr lang="en-US" b="1" dirty="0"/>
              <a:t>Acids</a:t>
            </a:r>
          </a:p>
          <a:p>
            <a:endParaRPr lang="en-US" b="1" dirty="0"/>
          </a:p>
          <a:p>
            <a:r>
              <a:rPr lang="en-US" b="1" dirty="0"/>
              <a:t>Assignment: All Compounds Nomenclature Worksheet</a:t>
            </a:r>
          </a:p>
          <a:p>
            <a:endParaRPr lang="en-US" b="1" dirty="0"/>
          </a:p>
          <a:p>
            <a:pPr lvl="1"/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Agenda</a:t>
            </a:r>
          </a:p>
          <a:p>
            <a:pPr lvl="1"/>
            <a:r>
              <a:rPr lang="en-US" b="1" dirty="0"/>
              <a:t>Polyatomic ion quiz</a:t>
            </a:r>
          </a:p>
          <a:p>
            <a:pPr lvl="1"/>
            <a:r>
              <a:rPr lang="en-US" b="1" dirty="0"/>
              <a:t>Homework Review</a:t>
            </a:r>
          </a:p>
          <a:p>
            <a:pPr lvl="1"/>
            <a:r>
              <a:rPr lang="en-US" b="1" dirty="0"/>
              <a:t>Compound Identification</a:t>
            </a:r>
          </a:p>
          <a:p>
            <a:pPr lvl="1"/>
            <a:r>
              <a:rPr lang="en-US" b="1" dirty="0"/>
              <a:t>Covalent Nomenclature</a:t>
            </a:r>
          </a:p>
          <a:p>
            <a:pPr lvl="1"/>
            <a:r>
              <a:rPr lang="en-US" b="1" dirty="0"/>
              <a:t>Acid Nomenclature</a:t>
            </a:r>
          </a:p>
          <a:p>
            <a:pPr lvl="1"/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64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61239"/>
              </p:ext>
            </p:extLst>
          </p:nvPr>
        </p:nvGraphicFramePr>
        <p:xfrm>
          <a:off x="351693" y="2391507"/>
          <a:ext cx="11535509" cy="3977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0837">
                  <a:extLst>
                    <a:ext uri="{9D8B030D-6E8A-4147-A177-3AD203B41FA5}">
                      <a16:colId xmlns:a16="http://schemas.microsoft.com/office/drawing/2014/main" val="50406643"/>
                    </a:ext>
                  </a:extLst>
                </a:gridCol>
                <a:gridCol w="1716258">
                  <a:extLst>
                    <a:ext uri="{9D8B030D-6E8A-4147-A177-3AD203B41FA5}">
                      <a16:colId xmlns:a16="http://schemas.microsoft.com/office/drawing/2014/main" val="1322868937"/>
                    </a:ext>
                  </a:extLst>
                </a:gridCol>
                <a:gridCol w="1716259">
                  <a:extLst>
                    <a:ext uri="{9D8B030D-6E8A-4147-A177-3AD203B41FA5}">
                      <a16:colId xmlns:a16="http://schemas.microsoft.com/office/drawing/2014/main" val="2659266615"/>
                    </a:ext>
                  </a:extLst>
                </a:gridCol>
                <a:gridCol w="1688123">
                  <a:extLst>
                    <a:ext uri="{9D8B030D-6E8A-4147-A177-3AD203B41FA5}">
                      <a16:colId xmlns:a16="http://schemas.microsoft.com/office/drawing/2014/main" val="1283484808"/>
                    </a:ext>
                  </a:extLst>
                </a:gridCol>
                <a:gridCol w="1698172">
                  <a:extLst>
                    <a:ext uri="{9D8B030D-6E8A-4147-A177-3AD203B41FA5}">
                      <a16:colId xmlns:a16="http://schemas.microsoft.com/office/drawing/2014/main" val="1653456427"/>
                    </a:ext>
                  </a:extLst>
                </a:gridCol>
                <a:gridCol w="1647930">
                  <a:extLst>
                    <a:ext uri="{9D8B030D-6E8A-4147-A177-3AD203B41FA5}">
                      <a16:colId xmlns:a16="http://schemas.microsoft.com/office/drawing/2014/main" val="2301618624"/>
                    </a:ext>
                  </a:extLst>
                </a:gridCol>
                <a:gridCol w="1647930">
                  <a:extLst>
                    <a:ext uri="{9D8B030D-6E8A-4147-A177-3AD203B41FA5}">
                      <a16:colId xmlns:a16="http://schemas.microsoft.com/office/drawing/2014/main" val="1660050155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zinc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iron (II)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iron (III)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gallium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silver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lead (IV)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49980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chloride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ZnCl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FeCl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FeCl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GaCl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effectLst/>
                        </a:rPr>
                        <a:t>AgCl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PbCl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45942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acetate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Zn(C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O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Fe(C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O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Fe(C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O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Ga(C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O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AgC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O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effectLst/>
                        </a:rPr>
                        <a:t>Pb</a:t>
                      </a:r>
                      <a:r>
                        <a:rPr lang="en-US" sz="2000" dirty="0">
                          <a:effectLst/>
                        </a:rPr>
                        <a:t>(C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H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O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08269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nitrate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Zn(NO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Fe(NO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Fe(NO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 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Ga(NO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 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AgNO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 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effectLst/>
                        </a:rPr>
                        <a:t>Pb</a:t>
                      </a:r>
                      <a:r>
                        <a:rPr lang="en-US" sz="2000" dirty="0">
                          <a:effectLst/>
                        </a:rPr>
                        <a:t>(NO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 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36872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oxide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effectLst/>
                        </a:rPr>
                        <a:t>ZnO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effectLst/>
                        </a:rPr>
                        <a:t>FeO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Fe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O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 Ga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O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Ag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O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PbO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59008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nitride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Zn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N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effectLst/>
                        </a:rPr>
                        <a:t>Fe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N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effectLst/>
                        </a:rPr>
                        <a:t>FeN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effectLst/>
                        </a:rPr>
                        <a:t>GaN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Ag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N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Pb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baseline="0" dirty="0">
                          <a:effectLst/>
                        </a:rPr>
                        <a:t>N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4475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sulfate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ZnSO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FeSO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 Fe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(</a:t>
                      </a:r>
                      <a:r>
                        <a:rPr lang="en-US" sz="2000" dirty="0">
                          <a:effectLst/>
                        </a:rPr>
                        <a:t>SO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 Ga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baseline="0" dirty="0">
                          <a:effectLst/>
                        </a:rPr>
                        <a:t>(</a:t>
                      </a:r>
                      <a:r>
                        <a:rPr lang="en-US" sz="2000" dirty="0">
                          <a:effectLst/>
                        </a:rPr>
                        <a:t>SO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Ag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SO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baseline="0" dirty="0" err="1">
                          <a:effectLst/>
                        </a:rPr>
                        <a:t>Pb</a:t>
                      </a:r>
                      <a:r>
                        <a:rPr lang="en-US" sz="2000" baseline="0" dirty="0">
                          <a:effectLst/>
                        </a:rPr>
                        <a:t>(</a:t>
                      </a:r>
                      <a:r>
                        <a:rPr lang="en-US" sz="2000" dirty="0">
                          <a:effectLst/>
                        </a:rPr>
                        <a:t>SO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r>
                        <a:rPr lang="en-US" sz="2000" baseline="0" dirty="0">
                          <a:effectLst/>
                        </a:rPr>
                        <a:t>)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109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629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	copper (II) chloride 	</a:t>
            </a:r>
            <a:r>
              <a:rPr lang="en-US" b="1" dirty="0"/>
              <a:t>CuCl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dirty="0"/>
              <a:t>2)	lithium acetate </a:t>
            </a:r>
            <a:r>
              <a:rPr lang="en-US" b="1" dirty="0"/>
              <a:t>LiC</a:t>
            </a:r>
            <a:r>
              <a:rPr lang="en-US" b="1" baseline="-25000" dirty="0"/>
              <a:t>2</a:t>
            </a:r>
            <a:r>
              <a:rPr lang="en-US" b="1" dirty="0"/>
              <a:t>H</a:t>
            </a:r>
            <a:r>
              <a:rPr lang="en-US" b="1" baseline="-25000" dirty="0"/>
              <a:t>3</a:t>
            </a:r>
            <a:r>
              <a:rPr lang="en-US" b="1" dirty="0"/>
              <a:t>O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dirty="0"/>
              <a:t>3)	vanadium (III) selenide  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b="1" dirty="0"/>
              <a:t>Se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4)	manganese (IV) nitride </a:t>
            </a:r>
            <a:r>
              <a:rPr lang="en-US" b="1" dirty="0"/>
              <a:t>Mn</a:t>
            </a:r>
            <a:r>
              <a:rPr lang="en-US" b="1" baseline="-25000" dirty="0"/>
              <a:t>3</a:t>
            </a:r>
            <a:r>
              <a:rPr lang="en-US" b="1" dirty="0"/>
              <a:t>N</a:t>
            </a:r>
            <a:r>
              <a:rPr lang="en-US" b="1" baseline="-25000" dirty="0"/>
              <a:t>4</a:t>
            </a:r>
            <a:endParaRPr lang="en-US" b="1" dirty="0"/>
          </a:p>
          <a:p>
            <a:r>
              <a:rPr lang="en-US" dirty="0"/>
              <a:t>5)	beryllium oxide  </a:t>
            </a:r>
            <a:r>
              <a:rPr lang="en-US" b="1" dirty="0" err="1"/>
              <a:t>BeO</a:t>
            </a:r>
            <a:endParaRPr lang="en-US" b="1" dirty="0"/>
          </a:p>
          <a:p>
            <a:r>
              <a:rPr lang="en-US" dirty="0"/>
              <a:t>6)	sodium sulfate  </a:t>
            </a:r>
            <a:r>
              <a:rPr lang="en-US" b="1" dirty="0"/>
              <a:t>Na</a:t>
            </a:r>
            <a:r>
              <a:rPr lang="en-US" b="1" baseline="-25000" dirty="0"/>
              <a:t>2</a:t>
            </a:r>
            <a:r>
              <a:rPr lang="en-US" b="1" dirty="0"/>
              <a:t>SO</a:t>
            </a:r>
            <a:r>
              <a:rPr lang="en-US" b="1" baseline="-25000" dirty="0"/>
              <a:t>4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7)	aluminum arsenide  	 	</a:t>
            </a:r>
            <a:r>
              <a:rPr lang="en-US" b="1" dirty="0" err="1"/>
              <a:t>AlAs</a:t>
            </a:r>
            <a:endParaRPr lang="en-US" b="1" dirty="0"/>
          </a:p>
          <a:p>
            <a:r>
              <a:rPr lang="en-US" dirty="0"/>
              <a:t>8)	potassium permanganate </a:t>
            </a:r>
            <a:r>
              <a:rPr lang="en-US" b="1" dirty="0"/>
              <a:t>KMnO</a:t>
            </a:r>
            <a:r>
              <a:rPr lang="en-US" b="1" baseline="-25000" dirty="0"/>
              <a:t>4</a:t>
            </a:r>
            <a:endParaRPr lang="en-US" b="1" dirty="0"/>
          </a:p>
          <a:p>
            <a:r>
              <a:rPr lang="en-US" dirty="0"/>
              <a:t>9)	chromium (VI) cyanide    </a:t>
            </a:r>
            <a:r>
              <a:rPr lang="en-US" b="1" dirty="0"/>
              <a:t>Cr(CN)</a:t>
            </a:r>
            <a:r>
              <a:rPr lang="en-US" b="1" baseline="-25000" dirty="0"/>
              <a:t>6</a:t>
            </a:r>
            <a:endParaRPr lang="en-US" b="1" dirty="0"/>
          </a:p>
          <a:p>
            <a:r>
              <a:rPr lang="en-US" dirty="0"/>
              <a:t>10)	tin (II) sulfite   </a:t>
            </a:r>
            <a:r>
              <a:rPr lang="en-US" b="1" dirty="0"/>
              <a:t>SnSO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11)	vanadium (V) fluoride   </a:t>
            </a:r>
            <a:r>
              <a:rPr lang="en-US" b="1" dirty="0"/>
              <a:t>VF</a:t>
            </a:r>
            <a:r>
              <a:rPr lang="en-US" b="1" baseline="-25000" dirty="0"/>
              <a:t>5</a:t>
            </a:r>
            <a:endParaRPr lang="en-US" b="1" dirty="0"/>
          </a:p>
          <a:p>
            <a:r>
              <a:rPr lang="en-US" dirty="0"/>
              <a:t>12)	ammonium nitrate  </a:t>
            </a:r>
            <a:r>
              <a:rPr lang="en-US" b="1" dirty="0"/>
              <a:t>NH</a:t>
            </a:r>
            <a:r>
              <a:rPr lang="en-US" b="1" baseline="-25000" dirty="0"/>
              <a:t>4</a:t>
            </a:r>
            <a:r>
              <a:rPr lang="en-US" b="1" dirty="0"/>
              <a:t>NO</a:t>
            </a:r>
            <a:r>
              <a:rPr lang="en-US" b="1" baseline="-25000" dirty="0"/>
              <a:t>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2157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2" y="2603500"/>
            <a:ext cx="4828033" cy="34163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1)	Na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 		</a:t>
            </a:r>
            <a:r>
              <a:rPr lang="en-US" b="1" dirty="0"/>
              <a:t>sodium carbonate</a:t>
            </a:r>
          </a:p>
          <a:p>
            <a:r>
              <a:rPr lang="en-US" dirty="0"/>
              <a:t>2)	</a:t>
            </a:r>
            <a:r>
              <a:rPr lang="en-US" dirty="0" err="1"/>
              <a:t>NaOH</a:t>
            </a:r>
            <a:r>
              <a:rPr lang="en-US" dirty="0"/>
              <a:t> 	</a:t>
            </a:r>
            <a:r>
              <a:rPr lang="en-US" b="1" dirty="0"/>
              <a:t>sodium hydroxide</a:t>
            </a:r>
            <a:endParaRPr lang="en-US" dirty="0"/>
          </a:p>
          <a:p>
            <a:r>
              <a:rPr lang="en-US" dirty="0"/>
              <a:t>3)	MgBr</a:t>
            </a:r>
            <a:r>
              <a:rPr lang="en-US" baseline="-25000" dirty="0"/>
              <a:t>2 </a:t>
            </a:r>
            <a:r>
              <a:rPr lang="en-US" dirty="0"/>
              <a:t> </a:t>
            </a:r>
            <a:r>
              <a:rPr lang="en-US" b="1" dirty="0"/>
              <a:t>magnesium bromide</a:t>
            </a:r>
          </a:p>
          <a:p>
            <a:r>
              <a:rPr lang="en-US" dirty="0"/>
              <a:t>4)	</a:t>
            </a:r>
            <a:r>
              <a:rPr lang="en-US" dirty="0" err="1"/>
              <a:t>KCl</a:t>
            </a:r>
            <a:r>
              <a:rPr lang="en-US" dirty="0"/>
              <a:t>      </a:t>
            </a:r>
            <a:r>
              <a:rPr lang="en-US" b="1" dirty="0"/>
              <a:t>potassium chloride</a:t>
            </a:r>
          </a:p>
          <a:p>
            <a:r>
              <a:rPr lang="en-US" dirty="0"/>
              <a:t>5)	FeCl</a:t>
            </a:r>
            <a:r>
              <a:rPr lang="en-US" baseline="-25000" dirty="0"/>
              <a:t>2	</a:t>
            </a:r>
            <a:r>
              <a:rPr lang="en-US" dirty="0"/>
              <a:t> </a:t>
            </a:r>
            <a:r>
              <a:rPr lang="en-US" b="1" dirty="0"/>
              <a:t>iron (II) chloride</a:t>
            </a:r>
          </a:p>
          <a:p>
            <a:r>
              <a:rPr lang="en-US" dirty="0"/>
              <a:t>6)	FeCl</a:t>
            </a:r>
            <a:r>
              <a:rPr lang="en-US" baseline="-25000" dirty="0"/>
              <a:t>3	</a:t>
            </a:r>
            <a:r>
              <a:rPr lang="en-US" dirty="0"/>
              <a:t> </a:t>
            </a:r>
            <a:r>
              <a:rPr lang="en-US" b="1" dirty="0"/>
              <a:t>iron (III) chloride</a:t>
            </a:r>
          </a:p>
          <a:p>
            <a:r>
              <a:rPr lang="en-US" dirty="0"/>
              <a:t>7)	Zn(OH)</a:t>
            </a:r>
            <a:r>
              <a:rPr lang="en-US" baseline="-25000" dirty="0"/>
              <a:t>2</a:t>
            </a:r>
            <a:r>
              <a:rPr lang="en-US" dirty="0"/>
              <a:t>    </a:t>
            </a:r>
            <a:r>
              <a:rPr lang="en-US" b="1" dirty="0"/>
              <a:t>zinc hydroxide</a:t>
            </a:r>
            <a:endParaRPr lang="en-US" dirty="0"/>
          </a:p>
          <a:p>
            <a:r>
              <a:rPr lang="en-US" dirty="0"/>
              <a:t>8)	BeSO</a:t>
            </a:r>
            <a:r>
              <a:rPr lang="en-US" baseline="-25000" dirty="0"/>
              <a:t>4 </a:t>
            </a:r>
            <a:r>
              <a:rPr lang="en-US" dirty="0"/>
              <a:t> 	</a:t>
            </a:r>
            <a:r>
              <a:rPr lang="en-US" b="1" dirty="0"/>
              <a:t>beryllium sulfate</a:t>
            </a:r>
          </a:p>
          <a:p>
            <a:r>
              <a:rPr lang="es-ES" dirty="0"/>
              <a:t>9)	CrF</a:t>
            </a:r>
            <a:r>
              <a:rPr lang="es-ES" baseline="-25000" dirty="0"/>
              <a:t>2  </a:t>
            </a:r>
            <a:r>
              <a:rPr lang="es-ES" dirty="0"/>
              <a:t> 	</a:t>
            </a:r>
            <a:r>
              <a:rPr lang="es-ES" b="1" dirty="0"/>
              <a:t>chromium (II) fluoride</a:t>
            </a:r>
            <a:endParaRPr lang="es-ES" dirty="0"/>
          </a:p>
          <a:p>
            <a:r>
              <a:rPr lang="es-ES" dirty="0"/>
              <a:t>10)	Al</a:t>
            </a:r>
            <a:r>
              <a:rPr lang="es-ES" baseline="-25000" dirty="0"/>
              <a:t>2</a:t>
            </a:r>
            <a:r>
              <a:rPr lang="es-ES" dirty="0"/>
              <a:t>S</a:t>
            </a:r>
            <a:r>
              <a:rPr lang="es-ES" baseline="-25000" dirty="0"/>
              <a:t>3</a:t>
            </a:r>
            <a:r>
              <a:rPr lang="es-ES" dirty="0"/>
              <a:t> </a:t>
            </a:r>
            <a:r>
              <a:rPr lang="es-ES" b="1" dirty="0"/>
              <a:t>    aluminum sulfide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11)	</a:t>
            </a:r>
            <a:r>
              <a:rPr lang="es-ES" dirty="0" err="1"/>
              <a:t>PbO</a:t>
            </a:r>
            <a:r>
              <a:rPr lang="es-ES" dirty="0"/>
              <a:t>  	</a:t>
            </a:r>
            <a:r>
              <a:rPr lang="es-ES" b="1" dirty="0"/>
              <a:t>lead (II) oxide</a:t>
            </a:r>
            <a:endParaRPr lang="es-ES" dirty="0"/>
          </a:p>
          <a:p>
            <a:r>
              <a:rPr lang="es-ES" dirty="0"/>
              <a:t>12)	Li</a:t>
            </a:r>
            <a:r>
              <a:rPr lang="es-ES" baseline="-25000" dirty="0"/>
              <a:t>3</a:t>
            </a:r>
            <a:r>
              <a:rPr lang="es-ES" dirty="0"/>
              <a:t>PO</a:t>
            </a:r>
            <a:r>
              <a:rPr lang="es-ES" baseline="-25000" dirty="0"/>
              <a:t>4  	</a:t>
            </a:r>
            <a:r>
              <a:rPr lang="es-ES" b="1" dirty="0"/>
              <a:t>lithium phosphate</a:t>
            </a:r>
            <a:endParaRPr lang="es-ES" baseline="-25000" dirty="0"/>
          </a:p>
          <a:p>
            <a:r>
              <a:rPr lang="es-ES" dirty="0"/>
              <a:t>13)	TiI</a:t>
            </a:r>
            <a:r>
              <a:rPr lang="es-ES" baseline="-25000" dirty="0"/>
              <a:t>4  </a:t>
            </a:r>
            <a:r>
              <a:rPr lang="es-ES" dirty="0"/>
              <a:t>       </a:t>
            </a:r>
            <a:r>
              <a:rPr lang="en-US" b="1" dirty="0"/>
              <a:t>titanium (IV) iodide</a:t>
            </a:r>
          </a:p>
          <a:p>
            <a:r>
              <a:rPr lang="en-US" dirty="0"/>
              <a:t>14)	Co</a:t>
            </a:r>
            <a:r>
              <a:rPr lang="en-US" baseline="-25000" dirty="0"/>
              <a:t>3</a:t>
            </a:r>
            <a:r>
              <a:rPr lang="en-US" dirty="0"/>
              <a:t>N</a:t>
            </a:r>
            <a:r>
              <a:rPr lang="en-US" baseline="-25000" dirty="0"/>
              <a:t>2    </a:t>
            </a:r>
            <a:r>
              <a:rPr lang="en-US" dirty="0"/>
              <a:t> </a:t>
            </a:r>
            <a:r>
              <a:rPr lang="en-US" b="1" dirty="0"/>
              <a:t>cobalt (II) nitride</a:t>
            </a:r>
          </a:p>
          <a:p>
            <a:r>
              <a:rPr lang="en-US" dirty="0"/>
              <a:t>15)	Mg</a:t>
            </a:r>
            <a:r>
              <a:rPr lang="en-US" baseline="-25000" dirty="0"/>
              <a:t>3</a:t>
            </a:r>
            <a:r>
              <a:rPr lang="en-US" dirty="0"/>
              <a:t>P</a:t>
            </a:r>
            <a:r>
              <a:rPr lang="en-US" baseline="-25000" dirty="0"/>
              <a:t>2     </a:t>
            </a:r>
            <a:r>
              <a:rPr lang="en-US" b="1" dirty="0"/>
              <a:t>magnesium phosphide</a:t>
            </a:r>
            <a:endParaRPr lang="en-US" baseline="-25000" dirty="0"/>
          </a:p>
          <a:p>
            <a:r>
              <a:rPr lang="en-US" dirty="0"/>
              <a:t>16)	Ga(NO</a:t>
            </a:r>
            <a:r>
              <a:rPr lang="en-US" baseline="-25000" dirty="0"/>
              <a:t>2</a:t>
            </a:r>
            <a:r>
              <a:rPr lang="en-US" dirty="0"/>
              <a:t>)</a:t>
            </a:r>
            <a:r>
              <a:rPr lang="en-US" baseline="-25000" dirty="0"/>
              <a:t>3  </a:t>
            </a:r>
            <a:r>
              <a:rPr lang="en-US" dirty="0"/>
              <a:t> </a:t>
            </a:r>
            <a:r>
              <a:rPr lang="en-US" b="1" dirty="0"/>
              <a:t>gallium nitrite</a:t>
            </a:r>
          </a:p>
          <a:p>
            <a:r>
              <a:rPr lang="en-US" dirty="0"/>
              <a:t>17)	Ag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3 </a:t>
            </a:r>
            <a:r>
              <a:rPr lang="en-US" dirty="0"/>
              <a:t>       </a:t>
            </a:r>
            <a:r>
              <a:rPr lang="en-US" b="1" dirty="0"/>
              <a:t>silver sulfite</a:t>
            </a:r>
          </a:p>
          <a:p>
            <a:r>
              <a:rPr lang="en-US" dirty="0"/>
              <a:t>18)	NH</a:t>
            </a:r>
            <a:r>
              <a:rPr lang="en-US" baseline="-25000" dirty="0"/>
              <a:t>4</a:t>
            </a:r>
            <a:r>
              <a:rPr lang="en-US" dirty="0"/>
              <a:t>OH  	</a:t>
            </a:r>
            <a:r>
              <a:rPr lang="en-US" b="1" dirty="0"/>
              <a:t>ammonium hydroxide</a:t>
            </a:r>
            <a:endParaRPr lang="en-US" dirty="0"/>
          </a:p>
          <a:p>
            <a:r>
              <a:rPr lang="en-US" dirty="0"/>
              <a:t>19)	Al(CN)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b="1" dirty="0"/>
              <a:t>aluminum cyanide</a:t>
            </a:r>
          </a:p>
          <a:p>
            <a:r>
              <a:rPr lang="en-US" dirty="0"/>
              <a:t>20)	Be(CH</a:t>
            </a:r>
            <a:r>
              <a:rPr lang="en-US" baseline="-25000" dirty="0"/>
              <a:t>3</a:t>
            </a:r>
            <a:r>
              <a:rPr lang="en-US" dirty="0"/>
              <a:t>COO)</a:t>
            </a:r>
            <a:r>
              <a:rPr lang="en-US" baseline="-25000" dirty="0"/>
              <a:t>2  </a:t>
            </a:r>
            <a:r>
              <a:rPr lang="en-US" dirty="0"/>
              <a:t> </a:t>
            </a:r>
            <a:r>
              <a:rPr lang="en-US" b="1" dirty="0"/>
              <a:t>beryllium acetate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99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21)	sodium phosphide    </a:t>
            </a:r>
            <a:r>
              <a:rPr lang="en-US" b="1" dirty="0"/>
              <a:t>Na</a:t>
            </a:r>
            <a:r>
              <a:rPr lang="en-US" b="1" baseline="-25000" dirty="0"/>
              <a:t>3</a:t>
            </a:r>
            <a:r>
              <a:rPr lang="en-US" b="1" dirty="0"/>
              <a:t>P</a:t>
            </a:r>
          </a:p>
          <a:p>
            <a:r>
              <a:rPr lang="en-US" dirty="0"/>
              <a:t>22)	magnesium nitrate </a:t>
            </a:r>
            <a:r>
              <a:rPr lang="en-US" b="1" dirty="0"/>
              <a:t>Mg(NO</a:t>
            </a:r>
            <a:r>
              <a:rPr lang="en-US" b="1" baseline="-25000" dirty="0"/>
              <a:t>3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dirty="0"/>
              <a:t>23)	lead (II) sulfite 	</a:t>
            </a:r>
            <a:r>
              <a:rPr lang="en-US" b="1" dirty="0"/>
              <a:t>PbSO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24)	calcium phosphate  </a:t>
            </a:r>
            <a:r>
              <a:rPr lang="en-US" b="1" dirty="0"/>
              <a:t>Ca</a:t>
            </a:r>
            <a:r>
              <a:rPr lang="en-US" b="1" baseline="-25000" dirty="0"/>
              <a:t>3</a:t>
            </a:r>
            <a:r>
              <a:rPr lang="en-US" b="1" dirty="0"/>
              <a:t>(PO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</a:p>
          <a:p>
            <a:r>
              <a:rPr lang="en-US" dirty="0"/>
              <a:t>25)	ammonium sulfate  </a:t>
            </a:r>
            <a:r>
              <a:rPr lang="en-US" b="1" dirty="0"/>
              <a:t>(NH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r>
              <a:rPr lang="en-US" b="1" dirty="0"/>
              <a:t>SO</a:t>
            </a:r>
            <a:r>
              <a:rPr lang="en-US" b="1" baseline="-25000" dirty="0"/>
              <a:t>4</a:t>
            </a:r>
            <a:endParaRPr lang="en-US" dirty="0"/>
          </a:p>
          <a:p>
            <a:r>
              <a:rPr lang="en-US" dirty="0"/>
              <a:t>26)	silver cyanide          </a:t>
            </a:r>
            <a:r>
              <a:rPr lang="en-US" b="1" dirty="0" err="1"/>
              <a:t>AgCN</a:t>
            </a:r>
            <a:endParaRPr lang="en-US" dirty="0"/>
          </a:p>
          <a:p>
            <a:r>
              <a:rPr lang="en-US" dirty="0"/>
              <a:t>27)	aluminum  sulfide  </a:t>
            </a:r>
            <a:r>
              <a:rPr lang="en-US" b="1" dirty="0"/>
              <a:t>  Al</a:t>
            </a:r>
            <a:r>
              <a:rPr lang="en-US" b="1" baseline="-25000" dirty="0"/>
              <a:t>2</a:t>
            </a:r>
            <a:r>
              <a:rPr lang="en-US" b="1" dirty="0"/>
              <a:t>S</a:t>
            </a:r>
            <a:r>
              <a:rPr lang="en-US" b="1" baseline="-25000" dirty="0"/>
              <a:t>3</a:t>
            </a:r>
            <a:endParaRPr lang="en-US" dirty="0"/>
          </a:p>
          <a:p>
            <a:r>
              <a:rPr lang="en-US" dirty="0"/>
              <a:t>28)	beryllium chloride   </a:t>
            </a:r>
            <a:r>
              <a:rPr lang="en-US" b="1" dirty="0"/>
              <a:t>BeCl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dirty="0"/>
              <a:t>29)	copper (I) arsenide  </a:t>
            </a:r>
            <a:r>
              <a:rPr lang="en-US" b="1" dirty="0"/>
              <a:t>Cu</a:t>
            </a:r>
            <a:r>
              <a:rPr lang="en-US" b="1" baseline="-25000" dirty="0"/>
              <a:t>3</a:t>
            </a:r>
            <a:r>
              <a:rPr lang="en-US" b="1" dirty="0"/>
              <a:t>As</a:t>
            </a:r>
          </a:p>
          <a:p>
            <a:r>
              <a:rPr lang="en-US" dirty="0"/>
              <a:t>30)	iron (III) oxide   </a:t>
            </a:r>
            <a:r>
              <a:rPr lang="en-US" b="1" dirty="0"/>
              <a:t>Fe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r>
              <a:rPr lang="en-US" b="1" baseline="-25000" dirty="0"/>
              <a:t>3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31)	gallium nitride     </a:t>
            </a:r>
            <a:r>
              <a:rPr lang="en-US" b="1" dirty="0" err="1"/>
              <a:t>GaN</a:t>
            </a:r>
            <a:endParaRPr lang="en-US" b="1" dirty="0"/>
          </a:p>
          <a:p>
            <a:r>
              <a:rPr lang="en-US" dirty="0"/>
              <a:t>32)	iron (II) bromide  </a:t>
            </a:r>
            <a:r>
              <a:rPr lang="en-US" b="1" dirty="0"/>
              <a:t>FeBr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dirty="0"/>
              <a:t>33)	vanadium (V) phosphate  </a:t>
            </a:r>
            <a:r>
              <a:rPr lang="en-US" b="1" dirty="0"/>
              <a:t>V</a:t>
            </a:r>
            <a:r>
              <a:rPr lang="en-US" b="1" baseline="-25000" dirty="0"/>
              <a:t>3</a:t>
            </a:r>
            <a:r>
              <a:rPr lang="en-US" b="1" dirty="0"/>
              <a:t>(PO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5</a:t>
            </a:r>
            <a:endParaRPr lang="en-US" dirty="0"/>
          </a:p>
          <a:p>
            <a:r>
              <a:rPr lang="en-US" dirty="0"/>
              <a:t>34)	calcium oxide      </a:t>
            </a:r>
            <a:r>
              <a:rPr lang="en-US" b="1" dirty="0" err="1"/>
              <a:t>CaO</a:t>
            </a:r>
            <a:endParaRPr lang="en-US" b="1" dirty="0"/>
          </a:p>
          <a:p>
            <a:r>
              <a:rPr lang="en-US" dirty="0"/>
              <a:t>35)	magnesium acetate  </a:t>
            </a:r>
            <a:r>
              <a:rPr lang="en-US" b="1" dirty="0"/>
              <a:t>Mg(C</a:t>
            </a:r>
            <a:r>
              <a:rPr lang="en-US" b="1" baseline="-25000" dirty="0"/>
              <a:t>2</a:t>
            </a:r>
            <a:r>
              <a:rPr lang="en-US" b="1" dirty="0"/>
              <a:t>H</a:t>
            </a:r>
            <a:r>
              <a:rPr lang="en-US" b="1" baseline="-25000" dirty="0"/>
              <a:t>3</a:t>
            </a:r>
            <a:r>
              <a:rPr lang="en-US" b="1" dirty="0"/>
              <a:t>O</a:t>
            </a:r>
            <a:r>
              <a:rPr lang="en-US" b="1" baseline="-25000" dirty="0"/>
              <a:t>2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endParaRPr lang="en-US" dirty="0"/>
          </a:p>
          <a:p>
            <a:r>
              <a:rPr lang="en-US" dirty="0"/>
              <a:t>36)	aluminum sulfate       </a:t>
            </a:r>
            <a:r>
              <a:rPr lang="en-US" b="1" dirty="0"/>
              <a:t>Al</a:t>
            </a:r>
            <a:r>
              <a:rPr lang="en-US" b="1" baseline="-25000" dirty="0"/>
              <a:t>2</a:t>
            </a:r>
            <a:r>
              <a:rPr lang="en-US" b="1" dirty="0"/>
              <a:t>(SO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37)	copper (I) carbonate   </a:t>
            </a:r>
            <a:r>
              <a:rPr lang="en-US" b="1" dirty="0"/>
              <a:t>Cu</a:t>
            </a:r>
            <a:r>
              <a:rPr lang="en-US" b="1" baseline="-25000" dirty="0"/>
              <a:t>2</a:t>
            </a:r>
            <a:r>
              <a:rPr lang="en-US" b="1" dirty="0"/>
              <a:t>CO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38)	barium oxide      </a:t>
            </a:r>
            <a:r>
              <a:rPr lang="en-US" b="1" dirty="0" err="1"/>
              <a:t>BaO</a:t>
            </a:r>
            <a:endParaRPr lang="en-US" b="1" dirty="0"/>
          </a:p>
          <a:p>
            <a:r>
              <a:rPr lang="en-US" dirty="0"/>
              <a:t>39)	ammonium sulfite   </a:t>
            </a:r>
            <a:r>
              <a:rPr lang="en-US" b="1" dirty="0"/>
              <a:t>(NH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r>
              <a:rPr lang="en-US" b="1" dirty="0"/>
              <a:t>SO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40)	silver bromide        </a:t>
            </a:r>
            <a:r>
              <a:rPr lang="en-US" b="1" dirty="0" err="1"/>
              <a:t>AgBr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495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914531"/>
          </a:xfrm>
        </p:spPr>
        <p:txBody>
          <a:bodyPr>
            <a:normAutofit/>
          </a:bodyPr>
          <a:lstStyle/>
          <a:p>
            <a:r>
              <a:rPr lang="en-US" b="1" dirty="0"/>
              <a:t>You can classify compounds based on their chemical formulas as ionic, molecular/covalent or acidic.</a:t>
            </a:r>
          </a:p>
          <a:p>
            <a:r>
              <a:rPr lang="en-US" b="1" dirty="0"/>
              <a:t>Ionic –both a metal element and a nonmetal element are present</a:t>
            </a:r>
          </a:p>
          <a:p>
            <a:pPr lvl="1"/>
            <a:r>
              <a:rPr lang="en-US" b="1" dirty="0"/>
              <a:t>Ex: CaCl</a:t>
            </a:r>
            <a:r>
              <a:rPr lang="en-US" b="1" baseline="-25000" dirty="0"/>
              <a:t>2</a:t>
            </a:r>
            <a:r>
              <a:rPr lang="en-US" b="1" dirty="0"/>
              <a:t>   K</a:t>
            </a:r>
            <a:r>
              <a:rPr lang="en-US" b="1" baseline="-25000" dirty="0"/>
              <a:t>2</a:t>
            </a:r>
            <a:r>
              <a:rPr lang="en-US" b="1" dirty="0"/>
              <a:t>S	</a:t>
            </a:r>
            <a:r>
              <a:rPr lang="en-US" b="1" dirty="0" err="1"/>
              <a:t>NiS</a:t>
            </a:r>
            <a:r>
              <a:rPr lang="en-US" b="1" dirty="0"/>
              <a:t>	  PbO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b="1" dirty="0"/>
              <a:t>Ionic – a polyatomic ion is present </a:t>
            </a:r>
          </a:p>
          <a:p>
            <a:pPr lvl="1"/>
            <a:r>
              <a:rPr lang="en-US" b="1" dirty="0"/>
              <a:t>Ex: </a:t>
            </a:r>
            <a:r>
              <a:rPr lang="en-US" b="1" dirty="0" err="1"/>
              <a:t>NaOH</a:t>
            </a:r>
            <a:r>
              <a:rPr lang="en-US" b="1" dirty="0"/>
              <a:t>	  K</a:t>
            </a:r>
            <a:r>
              <a:rPr lang="en-US" b="1" baseline="-25000" dirty="0"/>
              <a:t>2</a:t>
            </a:r>
            <a:r>
              <a:rPr lang="en-US" b="1" dirty="0"/>
              <a:t>SO</a:t>
            </a:r>
            <a:r>
              <a:rPr lang="en-US" b="1" baseline="-25000" dirty="0"/>
              <a:t>4</a:t>
            </a:r>
            <a:r>
              <a:rPr lang="en-US" b="1" dirty="0"/>
              <a:t>     Ca(MnO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b="1" dirty="0"/>
              <a:t>Molecular / Covalent – only nonmetals are present, often C</a:t>
            </a:r>
          </a:p>
          <a:p>
            <a:pPr lvl="1"/>
            <a:r>
              <a:rPr lang="en-US" b="1" dirty="0"/>
              <a:t>Ex: NO</a:t>
            </a:r>
            <a:r>
              <a:rPr lang="en-US" b="1" baseline="-25000" dirty="0"/>
              <a:t>2</a:t>
            </a:r>
            <a:r>
              <a:rPr lang="en-US" b="1" dirty="0"/>
              <a:t>    CO	C</a:t>
            </a:r>
            <a:r>
              <a:rPr lang="en-US" b="1" baseline="-25000" dirty="0"/>
              <a:t>2</a:t>
            </a:r>
            <a:r>
              <a:rPr lang="en-US" b="1" dirty="0"/>
              <a:t>H</a:t>
            </a:r>
            <a:r>
              <a:rPr lang="en-US" b="1" baseline="-25000" dirty="0"/>
              <a:t>6</a:t>
            </a:r>
            <a:r>
              <a:rPr lang="en-US" b="1" dirty="0"/>
              <a:t>O     IO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b="1" dirty="0"/>
              <a:t>Acidic – H is the first element listed. May have H listed twice.</a:t>
            </a:r>
          </a:p>
          <a:p>
            <a:pPr lvl="1"/>
            <a:r>
              <a:rPr lang="en-US" b="1" dirty="0"/>
              <a:t>Ex: </a:t>
            </a:r>
            <a:r>
              <a:rPr lang="en-US" b="1" dirty="0" err="1"/>
              <a:t>HBr</a:t>
            </a:r>
            <a:r>
              <a:rPr lang="en-US" b="1" dirty="0"/>
              <a:t>         H</a:t>
            </a:r>
            <a:r>
              <a:rPr lang="en-US" b="1" baseline="-25000" dirty="0"/>
              <a:t>2</a:t>
            </a:r>
            <a:r>
              <a:rPr lang="en-US" b="1" dirty="0"/>
              <a:t>SO</a:t>
            </a:r>
            <a:r>
              <a:rPr lang="en-US" b="1" baseline="-25000" dirty="0"/>
              <a:t>4</a:t>
            </a:r>
            <a:r>
              <a:rPr lang="en-US" b="1" dirty="0"/>
              <a:t> 	   HClO</a:t>
            </a:r>
            <a:r>
              <a:rPr lang="en-US" b="1" baseline="-25000" dirty="0"/>
              <a:t>2		</a:t>
            </a:r>
            <a:r>
              <a:rPr lang="en-US" b="1" dirty="0"/>
              <a:t>HC</a:t>
            </a:r>
            <a:r>
              <a:rPr lang="en-US" b="1" baseline="-25000" dirty="0"/>
              <a:t>2</a:t>
            </a:r>
            <a:r>
              <a:rPr lang="en-US" b="1" dirty="0"/>
              <a:t>H</a:t>
            </a:r>
            <a:r>
              <a:rPr lang="en-US" b="1" baseline="-25000" dirty="0"/>
              <a:t>3</a:t>
            </a:r>
            <a:r>
              <a:rPr lang="en-US" b="1" dirty="0"/>
              <a:t>O</a:t>
            </a:r>
            <a:r>
              <a:rPr lang="en-US" b="1" baseline="-25000" dirty="0"/>
              <a:t>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680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Molecular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Formed between two nonmetals</a:t>
            </a:r>
          </a:p>
          <a:p>
            <a:r>
              <a:rPr lang="en-US" b="1" dirty="0"/>
              <a:t>Ion charges for the elements are irrelevant, electrons are shared</a:t>
            </a:r>
          </a:p>
          <a:p>
            <a:r>
              <a:rPr lang="en-US" b="1" dirty="0"/>
              <a:t>Named as    </a:t>
            </a:r>
            <a:r>
              <a:rPr lang="en-US" b="1" i="1" dirty="0"/>
              <a:t>#</a:t>
            </a:r>
            <a:r>
              <a:rPr lang="en-US" b="1" i="1" dirty="0" err="1"/>
              <a:t>prefix</a:t>
            </a:r>
            <a:r>
              <a:rPr lang="en-US" b="1" dirty="0" err="1"/>
              <a:t>Aelement</a:t>
            </a:r>
            <a:r>
              <a:rPr lang="en-US" b="1" dirty="0"/>
              <a:t> </a:t>
            </a:r>
            <a:r>
              <a:rPr lang="en-US" b="1" i="1" dirty="0"/>
              <a:t>#</a:t>
            </a:r>
            <a:r>
              <a:rPr lang="en-US" b="1" i="1" dirty="0" err="1"/>
              <a:t>prefix</a:t>
            </a:r>
            <a:r>
              <a:rPr lang="en-US" b="1" dirty="0" err="1"/>
              <a:t>Belement</a:t>
            </a:r>
            <a:r>
              <a:rPr lang="en-US" b="1" i="1" dirty="0" err="1"/>
              <a:t>ide</a:t>
            </a:r>
            <a:endParaRPr lang="en-US" b="1" i="1" dirty="0"/>
          </a:p>
          <a:p>
            <a:r>
              <a:rPr lang="en-US" b="1" dirty="0"/>
              <a:t>#prefixes: mono, di, tri, tetra, </a:t>
            </a:r>
            <a:r>
              <a:rPr lang="en-US" b="1" dirty="0" err="1"/>
              <a:t>penta</a:t>
            </a:r>
            <a:r>
              <a:rPr lang="en-US" b="1" dirty="0"/>
              <a:t>, </a:t>
            </a:r>
            <a:r>
              <a:rPr lang="en-US" b="1" dirty="0" err="1"/>
              <a:t>hexa</a:t>
            </a:r>
            <a:r>
              <a:rPr lang="en-US" b="1" dirty="0"/>
              <a:t>, </a:t>
            </a:r>
            <a:r>
              <a:rPr lang="en-US" b="1" dirty="0" err="1"/>
              <a:t>hepta</a:t>
            </a:r>
            <a:r>
              <a:rPr lang="en-US" b="1" dirty="0"/>
              <a:t>, </a:t>
            </a:r>
            <a:r>
              <a:rPr lang="en-US" b="1" dirty="0" err="1"/>
              <a:t>octa</a:t>
            </a:r>
            <a:r>
              <a:rPr lang="en-US" b="1" dirty="0"/>
              <a:t>, </a:t>
            </a:r>
            <a:r>
              <a:rPr lang="en-US" b="1" dirty="0" err="1"/>
              <a:t>nona</a:t>
            </a:r>
            <a:r>
              <a:rPr lang="en-US" b="1" dirty="0"/>
              <a:t>, </a:t>
            </a:r>
            <a:r>
              <a:rPr lang="en-US" b="1" dirty="0" err="1"/>
              <a:t>deca</a:t>
            </a:r>
            <a:endParaRPr lang="en-US" b="1" dirty="0"/>
          </a:p>
          <a:p>
            <a:pPr lvl="1"/>
            <a:r>
              <a:rPr lang="en-US" b="1" dirty="0"/>
              <a:t>Mono dropped for 1</a:t>
            </a:r>
            <a:r>
              <a:rPr lang="en-US" b="1" baseline="30000" dirty="0"/>
              <a:t>st</a:t>
            </a:r>
            <a:r>
              <a:rPr lang="en-US" b="1" dirty="0"/>
              <a:t> element</a:t>
            </a:r>
          </a:p>
          <a:p>
            <a:endParaRPr lang="en-US" dirty="0"/>
          </a:p>
        </p:txBody>
      </p:sp>
      <p:pic>
        <p:nvPicPr>
          <p:cNvPr id="4" name="Picture 3" descr="05_Pg142_Un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543" y="1649448"/>
            <a:ext cx="5905589" cy="954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61543" y="4647724"/>
          <a:ext cx="865746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9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1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3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52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carbon dioxide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OCl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dinitrogen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monoxide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nitrogen dioxide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NBr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phosporus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>
                          <a:solidFill>
                            <a:schemeClr val="tx1"/>
                          </a:solidFill>
                        </a:rPr>
                        <a:t>triiodide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ClBr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72135" y="2883877"/>
            <a:ext cx="26728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Special cases:</a:t>
            </a:r>
          </a:p>
          <a:p>
            <a:r>
              <a:rPr lang="en-US" b="1" dirty="0"/>
              <a:t>CH</a:t>
            </a:r>
            <a:r>
              <a:rPr lang="en-US" b="1" baseline="-25000" dirty="0"/>
              <a:t>4</a:t>
            </a:r>
            <a:r>
              <a:rPr lang="en-US" b="1" dirty="0"/>
              <a:t> = methane</a:t>
            </a:r>
          </a:p>
          <a:p>
            <a:r>
              <a:rPr lang="en-US" b="1" dirty="0"/>
              <a:t>NH</a:t>
            </a:r>
            <a:r>
              <a:rPr lang="en-US" b="1" baseline="-25000" dirty="0"/>
              <a:t>3</a:t>
            </a:r>
            <a:r>
              <a:rPr lang="en-US" b="1" dirty="0"/>
              <a:t> = ammonia</a:t>
            </a:r>
          </a:p>
        </p:txBody>
      </p:sp>
    </p:spTree>
    <p:extLst>
      <p:ext uri="{BB962C8B-B14F-4D97-AF65-F5344CB8AC3E}">
        <p14:creationId xmlns:p14="http://schemas.microsoft.com/office/powerpoint/2010/main" val="341485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 Nomenclature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04000" cy="3416300"/>
          </a:xfrm>
        </p:spPr>
        <p:txBody>
          <a:bodyPr>
            <a:normAutofit/>
          </a:bodyPr>
          <a:lstStyle/>
          <a:p>
            <a:r>
              <a:rPr lang="en-US" sz="2000" b="1" dirty="0"/>
              <a:t>Three nomenclature rules used for acids</a:t>
            </a:r>
          </a:p>
          <a:p>
            <a:pPr lvl="1"/>
            <a:r>
              <a:rPr lang="en-US" sz="1800" b="1" dirty="0"/>
              <a:t>Based on the name of the anion that remains when the acidic H (s) are removed.</a:t>
            </a:r>
          </a:p>
          <a:p>
            <a:pPr lvl="1"/>
            <a:r>
              <a:rPr lang="en-US" sz="1800" b="1" dirty="0"/>
              <a:t>Anions always end in either  -ide,   -</a:t>
            </a:r>
            <a:r>
              <a:rPr lang="en-US" sz="1800" b="1" dirty="0" err="1"/>
              <a:t>ite</a:t>
            </a:r>
            <a:r>
              <a:rPr lang="en-US" sz="1800" b="1" dirty="0"/>
              <a:t>,   or  -ate .</a:t>
            </a:r>
          </a:p>
          <a:p>
            <a:pPr lvl="1"/>
            <a:r>
              <a:rPr lang="en-US" sz="1800" b="1" dirty="0"/>
              <a:t>This ending determines what naming rule is used.</a:t>
            </a:r>
          </a:p>
          <a:p>
            <a:r>
              <a:rPr lang="en-US" sz="2000" b="1" dirty="0"/>
              <a:t>Ex:  </a:t>
            </a:r>
            <a:r>
              <a:rPr lang="en-US" sz="2000" b="1" dirty="0" err="1"/>
              <a:t>HCl</a:t>
            </a:r>
            <a:r>
              <a:rPr lang="en-US" sz="2000" b="1" dirty="0"/>
              <a:t>			Cl</a:t>
            </a:r>
            <a:r>
              <a:rPr lang="en-US" sz="2000" b="1" baseline="30000" dirty="0"/>
              <a:t>-</a:t>
            </a:r>
            <a:r>
              <a:rPr lang="en-US" sz="2000" b="1" dirty="0"/>
              <a:t>   	Chloride	-ide rule   		(Most are binary acids)</a:t>
            </a:r>
          </a:p>
          <a:p>
            <a:r>
              <a:rPr lang="en-US" sz="2000" b="1" dirty="0"/>
              <a:t>Ex:  H</a:t>
            </a:r>
            <a:r>
              <a:rPr lang="en-US" sz="2000" b="1" baseline="-25000" dirty="0"/>
              <a:t>2</a:t>
            </a:r>
            <a:r>
              <a:rPr lang="en-US" sz="2000" b="1" dirty="0"/>
              <a:t>SO</a:t>
            </a:r>
            <a:r>
              <a:rPr lang="en-US" sz="2000" b="1" baseline="-25000" dirty="0"/>
              <a:t>4		</a:t>
            </a:r>
            <a:r>
              <a:rPr lang="en-US" sz="2000" b="1" dirty="0"/>
              <a:t>SO</a:t>
            </a:r>
            <a:r>
              <a:rPr lang="en-US" sz="2000" b="1" baseline="-25000" dirty="0"/>
              <a:t>4</a:t>
            </a:r>
            <a:r>
              <a:rPr lang="en-US" sz="2000" b="1" baseline="30000" dirty="0"/>
              <a:t>2-</a:t>
            </a:r>
            <a:r>
              <a:rPr lang="en-US" sz="2000" b="1" dirty="0"/>
              <a:t> 	Sulfate		-ate rule		(</a:t>
            </a:r>
            <a:r>
              <a:rPr lang="en-US" sz="2000" b="1" dirty="0" err="1"/>
              <a:t>Oxoanions</a:t>
            </a:r>
            <a:r>
              <a:rPr lang="en-US" sz="2000" b="1" dirty="0"/>
              <a:t>)</a:t>
            </a:r>
          </a:p>
          <a:p>
            <a:r>
              <a:rPr lang="en-US" sz="2000" b="1" dirty="0"/>
              <a:t>Ex:  HIO</a:t>
            </a:r>
            <a:r>
              <a:rPr lang="en-US" sz="2000" b="1" baseline="-25000" dirty="0"/>
              <a:t>2</a:t>
            </a:r>
            <a:r>
              <a:rPr lang="en-US" sz="2000" b="1" dirty="0"/>
              <a:t>		IO</a:t>
            </a:r>
            <a:r>
              <a:rPr lang="en-US" sz="2000" b="1" baseline="-25000" dirty="0"/>
              <a:t>2</a:t>
            </a:r>
            <a:r>
              <a:rPr lang="en-US" sz="2000" b="1" baseline="30000" dirty="0"/>
              <a:t>-		</a:t>
            </a:r>
            <a:r>
              <a:rPr lang="en-US" sz="2000" b="1" dirty="0" err="1"/>
              <a:t>Iodite</a:t>
            </a:r>
            <a:r>
              <a:rPr lang="en-US" sz="2000" b="1" dirty="0"/>
              <a:t>		-</a:t>
            </a:r>
            <a:r>
              <a:rPr lang="en-US" sz="2000" b="1" dirty="0" err="1"/>
              <a:t>ite</a:t>
            </a:r>
            <a:r>
              <a:rPr lang="en-US" sz="2000" b="1" dirty="0"/>
              <a:t> rule		(</a:t>
            </a:r>
            <a:r>
              <a:rPr lang="en-US" sz="2000" b="1" dirty="0" err="1"/>
              <a:t>Oxoanions</a:t>
            </a:r>
            <a:r>
              <a:rPr lang="en-US" sz="2000" b="1" dirty="0"/>
              <a:t>)</a:t>
            </a:r>
          </a:p>
          <a:p>
            <a:endParaRPr lang="en-US" sz="20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1665229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26675</TotalTime>
  <Words>1151</Words>
  <Application>Microsoft Office PowerPoint</Application>
  <PresentationFormat>Widescreen</PresentationFormat>
  <Paragraphs>264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Ion Boardroom</vt:lpstr>
      <vt:lpstr>Chemistry – Feb 26, 2020</vt:lpstr>
      <vt:lpstr>Chemistry – Feb 26, 2020 </vt:lpstr>
      <vt:lpstr>Homework Review</vt:lpstr>
      <vt:lpstr>Homework Review</vt:lpstr>
      <vt:lpstr>Homework Review</vt:lpstr>
      <vt:lpstr>Homework Review</vt:lpstr>
      <vt:lpstr>Classifying Compounds</vt:lpstr>
      <vt:lpstr>Molecular compounds</vt:lpstr>
      <vt:lpstr>Acid Nomenclature Overview</vt:lpstr>
      <vt:lpstr>Binary Acids</vt:lpstr>
      <vt:lpstr>Oxyacids</vt:lpstr>
      <vt:lpstr>Summary of Inorganic Naming Rules</vt:lpstr>
      <vt:lpstr>Mixed Practice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252</cp:revision>
  <dcterms:created xsi:type="dcterms:W3CDTF">2015-08-11T02:33:52Z</dcterms:created>
  <dcterms:modified xsi:type="dcterms:W3CDTF">2020-02-26T12:58:45Z</dcterms:modified>
</cp:coreProperties>
</file>